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257" r:id="rId4"/>
    <p:sldId id="258" r:id="rId5"/>
    <p:sldId id="259" r:id="rId6"/>
    <p:sldId id="278" r:id="rId7"/>
    <p:sldId id="260" r:id="rId8"/>
    <p:sldId id="261" r:id="rId9"/>
    <p:sldId id="279" r:id="rId10"/>
    <p:sldId id="262" r:id="rId11"/>
    <p:sldId id="263" r:id="rId12"/>
    <p:sldId id="264" r:id="rId13"/>
    <p:sldId id="277" r:id="rId14"/>
    <p:sldId id="265" r:id="rId15"/>
    <p:sldId id="266" r:id="rId16"/>
    <p:sldId id="267" r:id="rId17"/>
    <p:sldId id="268" r:id="rId18"/>
    <p:sldId id="26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5/3/2024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5/3/2024</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5/3/2024</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AF47-8375-0274-8805-DE4F5203F2F8}"/>
              </a:ext>
            </a:extLst>
          </p:cNvPr>
          <p:cNvSpPr>
            <a:spLocks noGrp="1"/>
          </p:cNvSpPr>
          <p:nvPr>
            <p:ph type="ctrTitle"/>
          </p:nvPr>
        </p:nvSpPr>
        <p:spPr/>
        <p:txBody>
          <a:bodyPr/>
          <a:lstStyle/>
          <a:p>
            <a:r>
              <a:rPr lang="en-IN" b="1" dirty="0">
                <a:solidFill>
                  <a:srgbClr val="FFFF00"/>
                </a:solidFill>
                <a:latin typeface="Algerian" pitchFamily="82" charset="0"/>
              </a:rPr>
              <a:t>Corona Virus Analysis Project</a:t>
            </a:r>
            <a:endParaRPr lang="en-US" b="1" dirty="0">
              <a:solidFill>
                <a:srgbClr val="FFFF00"/>
              </a:solidFill>
              <a:latin typeface="Algerian" pitchFamily="82" charset="0"/>
            </a:endParaRPr>
          </a:p>
        </p:txBody>
      </p:sp>
      <p:sp>
        <p:nvSpPr>
          <p:cNvPr id="3" name="Subtitle 2">
            <a:extLst>
              <a:ext uri="{FF2B5EF4-FFF2-40B4-BE49-F238E27FC236}">
                <a16:creationId xmlns:a16="http://schemas.microsoft.com/office/drawing/2014/main" id="{CE840384-F36C-E6F5-4952-9B6A4E199CAE}"/>
              </a:ext>
            </a:extLst>
          </p:cNvPr>
          <p:cNvSpPr>
            <a:spLocks noGrp="1"/>
          </p:cNvSpPr>
          <p:nvPr>
            <p:ph type="subTitle" idx="1"/>
          </p:nvPr>
        </p:nvSpPr>
        <p:spPr/>
        <p:txBody>
          <a:bodyPr>
            <a:normAutofit/>
          </a:bodyPr>
          <a:lstStyle/>
          <a:p>
            <a:r>
              <a:rPr lang="en-IN" sz="3200" dirty="0">
                <a:latin typeface="Copperplate Gothic Bold" panose="02000000000000000000" pitchFamily="2" charset="0"/>
                <a:ea typeface="Copperplate Gothic Bold" panose="02000000000000000000" pitchFamily="2" charset="0"/>
              </a:rPr>
              <a:t>Insights from Data Analysis</a:t>
            </a:r>
            <a:endParaRPr lang="en-US" sz="3200" dirty="0">
              <a:latin typeface="Copperplate Gothic Bold" panose="02000000000000000000" pitchFamily="2" charset="0"/>
              <a:ea typeface="Copperplate Gothic Bold" panose="02000000000000000000" pitchFamily="2" charset="0"/>
            </a:endParaRPr>
          </a:p>
        </p:txBody>
      </p:sp>
    </p:spTree>
    <p:extLst>
      <p:ext uri="{BB962C8B-B14F-4D97-AF65-F5344CB8AC3E}">
        <p14:creationId xmlns:p14="http://schemas.microsoft.com/office/powerpoint/2010/main" val="1850650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6EDF-5CC8-D15B-E603-E30B9DA8FB77}"/>
              </a:ext>
            </a:extLst>
          </p:cNvPr>
          <p:cNvSpPr>
            <a:spLocks noGrp="1"/>
          </p:cNvSpPr>
          <p:nvPr>
            <p:ph type="title"/>
          </p:nvPr>
        </p:nvSpPr>
        <p:spPr/>
        <p:txBody>
          <a:bodyPr>
            <a:noAutofit/>
          </a:bodyPr>
          <a:lstStyle/>
          <a:p>
            <a:r>
              <a:rPr lang="en-IN" sz="2000" b="1" dirty="0">
                <a:latin typeface="Cavolini" panose="03000502040302020204" pitchFamily="66" charset="0"/>
                <a:ea typeface="Abadi" panose="02000000000000000000" pitchFamily="2" charset="0"/>
                <a:cs typeface="Cavolini" panose="03000502040302020204" pitchFamily="66" charset="0"/>
              </a:rPr>
              <a:t>Q8. Find minimum values for confirmed, deaths, recovered per year</a:t>
            </a:r>
            <a:endParaRPr lang="en-US" sz="2000" b="1" dirty="0">
              <a:latin typeface="Cavolini" panose="03000502040302020204" pitchFamily="66" charset="0"/>
              <a:ea typeface="Abadi" panose="02000000000000000000" pitchFamily="2" charset="0"/>
              <a:cs typeface="Cavolini" panose="03000502040302020204" pitchFamily="66" charset="0"/>
            </a:endParaRPr>
          </a:p>
        </p:txBody>
      </p:sp>
      <p:sp>
        <p:nvSpPr>
          <p:cNvPr id="4" name="TextBox 3">
            <a:extLst>
              <a:ext uri="{FF2B5EF4-FFF2-40B4-BE49-F238E27FC236}">
                <a16:creationId xmlns:a16="http://schemas.microsoft.com/office/drawing/2014/main" id="{B6043E8F-E3AE-2FCD-89E3-95BBFE33EA36}"/>
              </a:ext>
            </a:extLst>
          </p:cNvPr>
          <p:cNvSpPr txBox="1"/>
          <p:nvPr/>
        </p:nvSpPr>
        <p:spPr>
          <a:xfrm>
            <a:off x="5337383" y="317280"/>
            <a:ext cx="5374474" cy="830997"/>
          </a:xfrm>
          <a:prstGeom prst="rect">
            <a:avLst/>
          </a:prstGeom>
          <a:noFill/>
        </p:spPr>
        <p:txBody>
          <a:bodyPr wrap="square" rtlCol="0">
            <a:spAutoFit/>
          </a:bodyPr>
          <a:lstStyle/>
          <a:p>
            <a:pPr marL="285750" indent="-285750" algn="l">
              <a:buFont typeface="Arial" panose="020B0604020202020204" pitchFamily="34" charset="0"/>
              <a:buChar char="•"/>
            </a:pPr>
            <a:r>
              <a:rPr lang="en-IN" sz="2000" b="1" u="sng" dirty="0">
                <a:solidFill>
                  <a:srgbClr val="FF0000"/>
                </a:solidFill>
              </a:rPr>
              <a:t> </a:t>
            </a:r>
            <a:r>
              <a:rPr lang="en-IN" sz="2400" b="1" u="sng" dirty="0">
                <a:solidFill>
                  <a:srgbClr val="FF0000"/>
                </a:solidFill>
              </a:rPr>
              <a:t>Minimum values for confirmed, deaths, recovered per year</a:t>
            </a:r>
            <a:endParaRPr lang="en-US" sz="2400" b="1" u="sng" dirty="0">
              <a:solidFill>
                <a:srgbClr val="FF0000"/>
              </a:solidFill>
            </a:endParaRPr>
          </a:p>
        </p:txBody>
      </p:sp>
      <p:pic>
        <p:nvPicPr>
          <p:cNvPr id="5" name="Picture 4">
            <a:extLst>
              <a:ext uri="{FF2B5EF4-FFF2-40B4-BE49-F238E27FC236}">
                <a16:creationId xmlns:a16="http://schemas.microsoft.com/office/drawing/2014/main" id="{5F58E903-922D-F0DD-BC27-5E9AC42C596A}"/>
              </a:ext>
            </a:extLst>
          </p:cNvPr>
          <p:cNvPicPr>
            <a:picLocks noChangeAspect="1"/>
          </p:cNvPicPr>
          <p:nvPr/>
        </p:nvPicPr>
        <p:blipFill rotWithShape="1">
          <a:blip r:embed="rId2"/>
          <a:srcRect l="20317" t="20910" r="49575" b="36639"/>
          <a:stretch/>
        </p:blipFill>
        <p:spPr>
          <a:xfrm>
            <a:off x="4642242" y="1196512"/>
            <a:ext cx="7051684" cy="4816413"/>
          </a:xfrm>
          <a:prstGeom prst="rect">
            <a:avLst/>
          </a:prstGeom>
        </p:spPr>
      </p:pic>
    </p:spTree>
    <p:extLst>
      <p:ext uri="{BB962C8B-B14F-4D97-AF65-F5344CB8AC3E}">
        <p14:creationId xmlns:p14="http://schemas.microsoft.com/office/powerpoint/2010/main" val="76239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5B8-398C-C715-6775-8220D82DB93C}"/>
              </a:ext>
            </a:extLst>
          </p:cNvPr>
          <p:cNvSpPr>
            <a:spLocks noGrp="1"/>
          </p:cNvSpPr>
          <p:nvPr>
            <p:ph type="title"/>
          </p:nvPr>
        </p:nvSpPr>
        <p:spPr/>
        <p:txBody>
          <a:bodyPr>
            <a:noAutofit/>
          </a:bodyPr>
          <a:lstStyle/>
          <a:p>
            <a:r>
              <a:rPr lang="en-IN" sz="2000" b="1" dirty="0">
                <a:latin typeface="Cavolini" panose="03000502040302020204" pitchFamily="66" charset="0"/>
                <a:cs typeface="Cavolini" panose="03000502040302020204" pitchFamily="66" charset="0"/>
              </a:rPr>
              <a:t>Q9. Find maximum values of confirmed, deaths, recovered per year</a:t>
            </a:r>
            <a:br>
              <a:rPr lang="en-IN" sz="2000" b="1" dirty="0">
                <a:latin typeface="Cavolini" panose="03000502040302020204" pitchFamily="66" charset="0"/>
                <a:cs typeface="Cavolini" panose="03000502040302020204" pitchFamily="66" charset="0"/>
              </a:rPr>
            </a:br>
            <a:r>
              <a:rPr lang="en-IN" sz="2000" b="1" dirty="0">
                <a:latin typeface="Cavolini" panose="03000502040302020204" pitchFamily="66" charset="0"/>
                <a:cs typeface="Cavolini" panose="03000502040302020204" pitchFamily="66" charset="0"/>
              </a:rPr>
              <a:t>Q10. The total number of cases of confirmed, deaths, recovered each month</a:t>
            </a:r>
            <a:endParaRPr lang="en-US" sz="20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9F9C90A4-548F-0FC9-D4F2-78D2AE4FA689}"/>
              </a:ext>
            </a:extLst>
          </p:cNvPr>
          <p:cNvSpPr>
            <a:spLocks noGrp="1"/>
          </p:cNvSpPr>
          <p:nvPr>
            <p:ph idx="1"/>
          </p:nvPr>
        </p:nvSpPr>
        <p:spPr>
          <a:xfrm>
            <a:off x="4808324" y="-1885749"/>
            <a:ext cx="6495045" cy="4585475"/>
          </a:xfrm>
        </p:spPr>
        <p:txBody>
          <a:bodyPr>
            <a:normAutofit/>
          </a:bodyPr>
          <a:lstStyle/>
          <a:p>
            <a:r>
              <a:rPr lang="en-IN" sz="2000" b="1" u="sng" dirty="0">
                <a:solidFill>
                  <a:srgbClr val="FF0000"/>
                </a:solidFill>
              </a:rPr>
              <a:t>Maximum values of confirmed, deaths, recovered per year</a:t>
            </a:r>
            <a:endParaRPr lang="en-US" sz="2000" b="1" u="sng" dirty="0">
              <a:solidFill>
                <a:srgbClr val="FF0000"/>
              </a:solidFill>
            </a:endParaRPr>
          </a:p>
        </p:txBody>
      </p:sp>
      <p:pic>
        <p:nvPicPr>
          <p:cNvPr id="4" name="Picture 3">
            <a:extLst>
              <a:ext uri="{FF2B5EF4-FFF2-40B4-BE49-F238E27FC236}">
                <a16:creationId xmlns:a16="http://schemas.microsoft.com/office/drawing/2014/main" id="{092058C7-2483-A843-B6B5-37DA213415AF}"/>
              </a:ext>
            </a:extLst>
          </p:cNvPr>
          <p:cNvPicPr>
            <a:picLocks noChangeAspect="1"/>
          </p:cNvPicPr>
          <p:nvPr/>
        </p:nvPicPr>
        <p:blipFill rotWithShape="1">
          <a:blip r:embed="rId2"/>
          <a:srcRect l="21525" t="28244" r="45126" b="36423"/>
          <a:stretch/>
        </p:blipFill>
        <p:spPr>
          <a:xfrm>
            <a:off x="7867042" y="446088"/>
            <a:ext cx="3436327" cy="2253638"/>
          </a:xfrm>
          <a:prstGeom prst="rect">
            <a:avLst/>
          </a:prstGeom>
        </p:spPr>
      </p:pic>
      <p:sp>
        <p:nvSpPr>
          <p:cNvPr id="5" name="TextBox 4">
            <a:extLst>
              <a:ext uri="{FF2B5EF4-FFF2-40B4-BE49-F238E27FC236}">
                <a16:creationId xmlns:a16="http://schemas.microsoft.com/office/drawing/2014/main" id="{6A35BFA9-94BF-F1AF-08C8-3E8965B89600}"/>
              </a:ext>
            </a:extLst>
          </p:cNvPr>
          <p:cNvSpPr txBox="1"/>
          <p:nvPr/>
        </p:nvSpPr>
        <p:spPr>
          <a:xfrm>
            <a:off x="5147284" y="2756787"/>
            <a:ext cx="5581290" cy="707886"/>
          </a:xfrm>
          <a:prstGeom prst="rect">
            <a:avLst/>
          </a:prstGeom>
          <a:noFill/>
        </p:spPr>
        <p:txBody>
          <a:bodyPr wrap="square" rtlCol="0">
            <a:spAutoFit/>
          </a:bodyPr>
          <a:lstStyle/>
          <a:p>
            <a:pPr marL="285750" indent="-285750" algn="l">
              <a:buFont typeface="Arial" panose="020B0604020202020204" pitchFamily="34" charset="0"/>
              <a:buChar char="•"/>
            </a:pPr>
            <a:r>
              <a:rPr lang="en-IN" sz="2000" b="1" u="sng" dirty="0">
                <a:solidFill>
                  <a:srgbClr val="FF0000"/>
                </a:solidFill>
              </a:rPr>
              <a:t>The total number of cases of confirmed, deaths, recovered each month</a:t>
            </a:r>
            <a:endParaRPr lang="en-US" sz="2000" b="1" u="sng" dirty="0">
              <a:solidFill>
                <a:srgbClr val="FF0000"/>
              </a:solidFill>
            </a:endParaRPr>
          </a:p>
        </p:txBody>
      </p:sp>
      <p:pic>
        <p:nvPicPr>
          <p:cNvPr id="6" name="Picture 5">
            <a:extLst>
              <a:ext uri="{FF2B5EF4-FFF2-40B4-BE49-F238E27FC236}">
                <a16:creationId xmlns:a16="http://schemas.microsoft.com/office/drawing/2014/main" id="{6DD4D73D-F5AE-C9CB-5DDF-E78B576028AD}"/>
              </a:ext>
            </a:extLst>
          </p:cNvPr>
          <p:cNvPicPr>
            <a:picLocks noChangeAspect="1"/>
          </p:cNvPicPr>
          <p:nvPr/>
        </p:nvPicPr>
        <p:blipFill rotWithShape="1">
          <a:blip r:embed="rId3"/>
          <a:srcRect l="20091" t="22552" r="28981" b="15265"/>
          <a:stretch/>
        </p:blipFill>
        <p:spPr>
          <a:xfrm>
            <a:off x="5342207" y="3660573"/>
            <a:ext cx="5472277" cy="2842984"/>
          </a:xfrm>
          <a:prstGeom prst="rect">
            <a:avLst/>
          </a:prstGeom>
        </p:spPr>
      </p:pic>
    </p:spTree>
    <p:extLst>
      <p:ext uri="{BB962C8B-B14F-4D97-AF65-F5344CB8AC3E}">
        <p14:creationId xmlns:p14="http://schemas.microsoft.com/office/powerpoint/2010/main" val="303057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4CFD-00F9-4EBF-40B6-4BF3A1FB93AF}"/>
              </a:ext>
            </a:extLst>
          </p:cNvPr>
          <p:cNvSpPr>
            <a:spLocks noGrp="1"/>
          </p:cNvSpPr>
          <p:nvPr>
            <p:ph type="title"/>
          </p:nvPr>
        </p:nvSpPr>
        <p:spPr/>
        <p:txBody>
          <a:bodyPr>
            <a:noAutofit/>
          </a:bodyPr>
          <a:lstStyle/>
          <a:p>
            <a:r>
              <a:rPr lang="en-IN" sz="2400" b="1" dirty="0">
                <a:latin typeface="Cavolini" panose="03000502040302020204" pitchFamily="66" charset="0"/>
                <a:cs typeface="Cavolini" panose="03000502040302020204" pitchFamily="66" charset="0"/>
              </a:rPr>
              <a:t>Q11. Check how coronavirus spread out with respect to confirmed cases</a:t>
            </a:r>
            <a:br>
              <a:rPr lang="en-IN" sz="2400" b="1" dirty="0">
                <a:latin typeface="Cavolini" panose="03000502040302020204" pitchFamily="66" charset="0"/>
                <a:cs typeface="Cavolini" panose="03000502040302020204" pitchFamily="66" charset="0"/>
              </a:rPr>
            </a:br>
            <a:endParaRPr lang="en-US" sz="24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2E069C39-6DCF-B4C2-7121-108B154C5BC1}"/>
              </a:ext>
            </a:extLst>
          </p:cNvPr>
          <p:cNvSpPr>
            <a:spLocks noGrp="1"/>
          </p:cNvSpPr>
          <p:nvPr>
            <p:ph idx="1"/>
          </p:nvPr>
        </p:nvSpPr>
        <p:spPr>
          <a:xfrm>
            <a:off x="4922734" y="-1876235"/>
            <a:ext cx="6606535" cy="4561522"/>
          </a:xfrm>
        </p:spPr>
        <p:txBody>
          <a:bodyPr>
            <a:normAutofit/>
          </a:bodyPr>
          <a:lstStyle/>
          <a:p>
            <a:r>
              <a:rPr lang="en-IN" sz="2000" b="1" u="sng" dirty="0">
                <a:solidFill>
                  <a:srgbClr val="FF0000"/>
                </a:solidFill>
              </a:rPr>
              <a:t>To Check how coronavirus spread out with respect to confirmed cases</a:t>
            </a:r>
            <a:endParaRPr lang="en-US" sz="2000" b="1" u="sng" dirty="0">
              <a:solidFill>
                <a:srgbClr val="FF0000"/>
              </a:solidFill>
            </a:endParaRPr>
          </a:p>
        </p:txBody>
      </p:sp>
      <p:pic>
        <p:nvPicPr>
          <p:cNvPr id="6" name="Picture 5">
            <a:extLst>
              <a:ext uri="{FF2B5EF4-FFF2-40B4-BE49-F238E27FC236}">
                <a16:creationId xmlns:a16="http://schemas.microsoft.com/office/drawing/2014/main" id="{ED1D45D7-77C7-96A6-8454-158EEAF7DEF4}"/>
              </a:ext>
            </a:extLst>
          </p:cNvPr>
          <p:cNvPicPr>
            <a:picLocks noChangeAspect="1"/>
          </p:cNvPicPr>
          <p:nvPr/>
        </p:nvPicPr>
        <p:blipFill rotWithShape="1">
          <a:blip r:embed="rId2"/>
          <a:srcRect l="21499" t="26398" r="22581" b="11203"/>
          <a:stretch/>
        </p:blipFill>
        <p:spPr>
          <a:xfrm>
            <a:off x="4765854" y="901675"/>
            <a:ext cx="6920293" cy="5280240"/>
          </a:xfrm>
          <a:prstGeom prst="rect">
            <a:avLst/>
          </a:prstGeom>
        </p:spPr>
      </p:pic>
    </p:spTree>
    <p:extLst>
      <p:ext uri="{BB962C8B-B14F-4D97-AF65-F5344CB8AC3E}">
        <p14:creationId xmlns:p14="http://schemas.microsoft.com/office/powerpoint/2010/main" val="228522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B850-9C8D-F047-8955-25492D52927C}"/>
              </a:ext>
            </a:extLst>
          </p:cNvPr>
          <p:cNvSpPr>
            <a:spLocks noGrp="1"/>
          </p:cNvSpPr>
          <p:nvPr>
            <p:ph type="title"/>
          </p:nvPr>
        </p:nvSpPr>
        <p:spPr/>
        <p:txBody>
          <a:bodyPr>
            <a:normAutofit/>
          </a:bodyPr>
          <a:lstStyle/>
          <a:p>
            <a:r>
              <a:rPr lang="en-IN" sz="2800" b="1" dirty="0">
                <a:latin typeface="Cavolini" panose="03000502040302020204" pitchFamily="66" charset="0"/>
                <a:cs typeface="Cavolini" panose="03000502040302020204" pitchFamily="66" charset="0"/>
              </a:rPr>
              <a:t>Q12. Check how coronavirus spread out with respect to death cases per month</a:t>
            </a: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507E47E3-5FB1-90DB-F854-E53BD859071D}"/>
              </a:ext>
            </a:extLst>
          </p:cNvPr>
          <p:cNvSpPr>
            <a:spLocks noGrp="1"/>
          </p:cNvSpPr>
          <p:nvPr>
            <p:ph idx="1"/>
          </p:nvPr>
        </p:nvSpPr>
        <p:spPr>
          <a:xfrm>
            <a:off x="5021496" y="-1819622"/>
            <a:ext cx="7170504" cy="5248622"/>
          </a:xfrm>
        </p:spPr>
        <p:txBody>
          <a:bodyPr>
            <a:normAutofit/>
          </a:bodyPr>
          <a:lstStyle/>
          <a:p>
            <a:r>
              <a:rPr lang="en-IN" sz="2400" b="1" u="sng" dirty="0">
                <a:solidFill>
                  <a:srgbClr val="FF0000"/>
                </a:solidFill>
              </a:rPr>
              <a:t>To Check how coronavirus spread out with respect to death cases per month</a:t>
            </a:r>
            <a:endParaRPr lang="en-US" sz="2400" b="1" u="sng" dirty="0">
              <a:solidFill>
                <a:srgbClr val="FF0000"/>
              </a:solidFill>
            </a:endParaRPr>
          </a:p>
        </p:txBody>
      </p:sp>
      <p:pic>
        <p:nvPicPr>
          <p:cNvPr id="6" name="Picture 5">
            <a:extLst>
              <a:ext uri="{FF2B5EF4-FFF2-40B4-BE49-F238E27FC236}">
                <a16:creationId xmlns:a16="http://schemas.microsoft.com/office/drawing/2014/main" id="{2C0DA524-F940-763A-84AA-2FE9976D7201}"/>
              </a:ext>
            </a:extLst>
          </p:cNvPr>
          <p:cNvPicPr>
            <a:picLocks noChangeAspect="1"/>
          </p:cNvPicPr>
          <p:nvPr/>
        </p:nvPicPr>
        <p:blipFill rotWithShape="1">
          <a:blip r:embed="rId2"/>
          <a:srcRect l="19351" t="23362" r="23268" b="14862"/>
          <a:stretch/>
        </p:blipFill>
        <p:spPr>
          <a:xfrm>
            <a:off x="4886957" y="1474120"/>
            <a:ext cx="6913713" cy="4713550"/>
          </a:xfrm>
          <a:prstGeom prst="rect">
            <a:avLst/>
          </a:prstGeom>
        </p:spPr>
      </p:pic>
    </p:spTree>
    <p:extLst>
      <p:ext uri="{BB962C8B-B14F-4D97-AF65-F5344CB8AC3E}">
        <p14:creationId xmlns:p14="http://schemas.microsoft.com/office/powerpoint/2010/main" val="3845150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307D-6762-F467-F3A4-320CEF69216A}"/>
              </a:ext>
            </a:extLst>
          </p:cNvPr>
          <p:cNvSpPr>
            <a:spLocks noGrp="1"/>
          </p:cNvSpPr>
          <p:nvPr>
            <p:ph type="title"/>
          </p:nvPr>
        </p:nvSpPr>
        <p:spPr/>
        <p:txBody>
          <a:bodyPr>
            <a:normAutofit/>
          </a:bodyPr>
          <a:lstStyle/>
          <a:p>
            <a:r>
              <a:rPr lang="en-IN" sz="2800" b="1" dirty="0">
                <a:latin typeface="Cavolini" panose="03000502040302020204" pitchFamily="66" charset="0"/>
                <a:cs typeface="Cavolini" panose="03000502040302020204" pitchFamily="66" charset="0"/>
              </a:rPr>
              <a:t>Q13. Check how coronavirus spread out with respect to recovered cases</a:t>
            </a: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1E9B7057-0206-4000-ED8F-C1BEA88B0002}"/>
              </a:ext>
            </a:extLst>
          </p:cNvPr>
          <p:cNvSpPr>
            <a:spLocks noGrp="1"/>
          </p:cNvSpPr>
          <p:nvPr>
            <p:ph idx="1"/>
          </p:nvPr>
        </p:nvSpPr>
        <p:spPr>
          <a:xfrm>
            <a:off x="5322844" y="-1819622"/>
            <a:ext cx="6281873" cy="5248622"/>
          </a:xfrm>
        </p:spPr>
        <p:txBody>
          <a:bodyPr>
            <a:normAutofit/>
          </a:bodyPr>
          <a:lstStyle/>
          <a:p>
            <a:r>
              <a:rPr lang="en-IN" sz="2400" b="1" u="sng" dirty="0">
                <a:solidFill>
                  <a:srgbClr val="FF0000"/>
                </a:solidFill>
              </a:rPr>
              <a:t>To Check how coronavirus spread out with respect to recovered cases</a:t>
            </a:r>
            <a:endParaRPr lang="en-US" sz="2400" b="1" u="sng" dirty="0">
              <a:solidFill>
                <a:srgbClr val="FF0000"/>
              </a:solidFill>
            </a:endParaRPr>
          </a:p>
        </p:txBody>
      </p:sp>
      <p:pic>
        <p:nvPicPr>
          <p:cNvPr id="4" name="Picture 3">
            <a:extLst>
              <a:ext uri="{FF2B5EF4-FFF2-40B4-BE49-F238E27FC236}">
                <a16:creationId xmlns:a16="http://schemas.microsoft.com/office/drawing/2014/main" id="{019B543B-384E-4B85-A5C7-5FDAB456EA97}"/>
              </a:ext>
            </a:extLst>
          </p:cNvPr>
          <p:cNvPicPr>
            <a:picLocks noChangeAspect="1"/>
          </p:cNvPicPr>
          <p:nvPr/>
        </p:nvPicPr>
        <p:blipFill rotWithShape="1">
          <a:blip r:embed="rId2"/>
          <a:srcRect l="20723" t="19078" r="22353" b="17940"/>
          <a:stretch/>
        </p:blipFill>
        <p:spPr>
          <a:xfrm>
            <a:off x="5014380" y="1468737"/>
            <a:ext cx="6898799" cy="4756095"/>
          </a:xfrm>
          <a:prstGeom prst="rect">
            <a:avLst/>
          </a:prstGeom>
        </p:spPr>
      </p:pic>
    </p:spTree>
    <p:extLst>
      <p:ext uri="{BB962C8B-B14F-4D97-AF65-F5344CB8AC3E}">
        <p14:creationId xmlns:p14="http://schemas.microsoft.com/office/powerpoint/2010/main" val="3661343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AFED-69D5-B982-B228-A33143A6447B}"/>
              </a:ext>
            </a:extLst>
          </p:cNvPr>
          <p:cNvSpPr>
            <a:spLocks noGrp="1"/>
          </p:cNvSpPr>
          <p:nvPr>
            <p:ph type="title"/>
          </p:nvPr>
        </p:nvSpPr>
        <p:spPr/>
        <p:txBody>
          <a:bodyPr>
            <a:noAutofit/>
          </a:bodyPr>
          <a:lstStyle/>
          <a:p>
            <a:r>
              <a:rPr lang="en-IN" sz="2400" b="1" dirty="0">
                <a:latin typeface="Cavolini" panose="03000502040302020204" pitchFamily="66" charset="0"/>
                <a:cs typeface="Cavolini" panose="03000502040302020204" pitchFamily="66" charset="0"/>
              </a:rPr>
              <a:t>Q14. Find the Country having the highest number of confirmed cases</a:t>
            </a:r>
            <a:br>
              <a:rPr lang="en-IN" sz="2400" b="1" dirty="0">
                <a:latin typeface="Cavolini" panose="03000502040302020204" pitchFamily="66" charset="0"/>
                <a:cs typeface="Cavolini" panose="03000502040302020204" pitchFamily="66" charset="0"/>
              </a:rPr>
            </a:br>
            <a:r>
              <a:rPr lang="en-IN" sz="2400" b="1" dirty="0">
                <a:latin typeface="Cavolini" panose="03000502040302020204" pitchFamily="66" charset="0"/>
                <a:cs typeface="Cavolini" panose="03000502040302020204" pitchFamily="66" charset="0"/>
              </a:rPr>
              <a:t>Q15. Find the Country having the lowest number of death cases</a:t>
            </a:r>
            <a:endParaRPr lang="en-US" sz="24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93A97AD8-9038-0BA8-9AD1-2CFF2E20A434}"/>
              </a:ext>
            </a:extLst>
          </p:cNvPr>
          <p:cNvSpPr>
            <a:spLocks noGrp="1"/>
          </p:cNvSpPr>
          <p:nvPr>
            <p:ph idx="1"/>
          </p:nvPr>
        </p:nvSpPr>
        <p:spPr>
          <a:xfrm>
            <a:off x="5025539" y="-1779655"/>
            <a:ext cx="6457883" cy="4901362"/>
          </a:xfrm>
        </p:spPr>
        <p:txBody>
          <a:bodyPr>
            <a:normAutofit/>
          </a:bodyPr>
          <a:lstStyle/>
          <a:p>
            <a:r>
              <a:rPr lang="en-IN" sz="2000" b="1" u="sng" dirty="0">
                <a:solidFill>
                  <a:srgbClr val="FF0000"/>
                </a:solidFill>
              </a:rPr>
              <a:t>To Find the Country having the highest number of confirmed cases</a:t>
            </a:r>
            <a:endParaRPr lang="en-US" sz="2000" b="1" u="sng" dirty="0">
              <a:solidFill>
                <a:srgbClr val="FF0000"/>
              </a:solidFill>
            </a:endParaRPr>
          </a:p>
        </p:txBody>
      </p:sp>
      <p:pic>
        <p:nvPicPr>
          <p:cNvPr id="4" name="Picture 3">
            <a:extLst>
              <a:ext uri="{FF2B5EF4-FFF2-40B4-BE49-F238E27FC236}">
                <a16:creationId xmlns:a16="http://schemas.microsoft.com/office/drawing/2014/main" id="{54D17314-C628-35A8-3D91-AE3FB004CE6E}"/>
              </a:ext>
            </a:extLst>
          </p:cNvPr>
          <p:cNvPicPr>
            <a:picLocks noChangeAspect="1"/>
          </p:cNvPicPr>
          <p:nvPr/>
        </p:nvPicPr>
        <p:blipFill rotWithShape="1">
          <a:blip r:embed="rId2"/>
          <a:srcRect l="20547" t="20113" r="45749" b="53877"/>
          <a:stretch/>
        </p:blipFill>
        <p:spPr>
          <a:xfrm>
            <a:off x="5286339" y="1178750"/>
            <a:ext cx="5677456" cy="1942957"/>
          </a:xfrm>
          <a:prstGeom prst="rect">
            <a:avLst/>
          </a:prstGeom>
        </p:spPr>
      </p:pic>
      <p:sp>
        <p:nvSpPr>
          <p:cNvPr id="5" name="TextBox 4">
            <a:extLst>
              <a:ext uri="{FF2B5EF4-FFF2-40B4-BE49-F238E27FC236}">
                <a16:creationId xmlns:a16="http://schemas.microsoft.com/office/drawing/2014/main" id="{67C77429-976A-076B-7A40-7CC92CC9D921}"/>
              </a:ext>
            </a:extLst>
          </p:cNvPr>
          <p:cNvSpPr txBox="1"/>
          <p:nvPr/>
        </p:nvSpPr>
        <p:spPr>
          <a:xfrm>
            <a:off x="6666888" y="3515643"/>
            <a:ext cx="1828800" cy="1828800"/>
          </a:xfrm>
          <a:prstGeom prst="rect">
            <a:avLst/>
          </a:prstGeom>
          <a:noFill/>
        </p:spPr>
        <p:txBody>
          <a:bodyPr wrap="square" rtlCol="0">
            <a:spAutoFit/>
          </a:bodyPr>
          <a:lstStyle/>
          <a:p>
            <a:pPr algn="l"/>
            <a:endParaRPr lang="en-US" dirty="0"/>
          </a:p>
        </p:txBody>
      </p:sp>
      <p:sp>
        <p:nvSpPr>
          <p:cNvPr id="6" name="TextBox 5">
            <a:extLst>
              <a:ext uri="{FF2B5EF4-FFF2-40B4-BE49-F238E27FC236}">
                <a16:creationId xmlns:a16="http://schemas.microsoft.com/office/drawing/2014/main" id="{A16D2D43-C4B1-00DC-A0E5-334C391C55E2}"/>
              </a:ext>
            </a:extLst>
          </p:cNvPr>
          <p:cNvSpPr txBox="1"/>
          <p:nvPr/>
        </p:nvSpPr>
        <p:spPr>
          <a:xfrm>
            <a:off x="5025538" y="3121707"/>
            <a:ext cx="4559152" cy="707886"/>
          </a:xfrm>
          <a:prstGeom prst="rect">
            <a:avLst/>
          </a:prstGeom>
          <a:noFill/>
        </p:spPr>
        <p:txBody>
          <a:bodyPr wrap="square" rtlCol="0">
            <a:spAutoFit/>
          </a:bodyPr>
          <a:lstStyle/>
          <a:p>
            <a:pPr marL="285750" indent="-285750" algn="l">
              <a:buFont typeface="Arial" panose="020B0604020202020204" pitchFamily="34" charset="0"/>
              <a:buChar char="•"/>
            </a:pPr>
            <a:r>
              <a:rPr lang="en-IN" sz="2000" b="1" u="sng" dirty="0">
                <a:solidFill>
                  <a:srgbClr val="FF0000"/>
                </a:solidFill>
              </a:rPr>
              <a:t>To Find the Country having the lowest number of death cases</a:t>
            </a:r>
            <a:endParaRPr lang="en-US" sz="2000" b="1" u="sng" dirty="0">
              <a:solidFill>
                <a:srgbClr val="FF0000"/>
              </a:solidFill>
            </a:endParaRPr>
          </a:p>
        </p:txBody>
      </p:sp>
      <p:pic>
        <p:nvPicPr>
          <p:cNvPr id="7" name="Picture 6">
            <a:extLst>
              <a:ext uri="{FF2B5EF4-FFF2-40B4-BE49-F238E27FC236}">
                <a16:creationId xmlns:a16="http://schemas.microsoft.com/office/drawing/2014/main" id="{42AE9116-5E0A-5CBE-BAF4-DBEEDA0491B7}"/>
              </a:ext>
            </a:extLst>
          </p:cNvPr>
          <p:cNvPicPr>
            <a:picLocks noChangeAspect="1"/>
          </p:cNvPicPr>
          <p:nvPr/>
        </p:nvPicPr>
        <p:blipFill rotWithShape="1">
          <a:blip r:embed="rId3"/>
          <a:srcRect l="20548" t="20103" r="46457" b="55157"/>
          <a:stretch/>
        </p:blipFill>
        <p:spPr>
          <a:xfrm>
            <a:off x="5269101" y="3938456"/>
            <a:ext cx="5824107" cy="2456442"/>
          </a:xfrm>
          <a:prstGeom prst="rect">
            <a:avLst/>
          </a:prstGeom>
        </p:spPr>
      </p:pic>
    </p:spTree>
    <p:extLst>
      <p:ext uri="{BB962C8B-B14F-4D97-AF65-F5344CB8AC3E}">
        <p14:creationId xmlns:p14="http://schemas.microsoft.com/office/powerpoint/2010/main" val="2029594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E3C5-69F3-16C9-393E-7FF001796405}"/>
              </a:ext>
            </a:extLst>
          </p:cNvPr>
          <p:cNvSpPr>
            <a:spLocks noGrp="1"/>
          </p:cNvSpPr>
          <p:nvPr>
            <p:ph type="title"/>
          </p:nvPr>
        </p:nvSpPr>
        <p:spPr>
          <a:xfrm>
            <a:off x="714864" y="2349925"/>
            <a:ext cx="3498979" cy="2456442"/>
          </a:xfrm>
        </p:spPr>
        <p:txBody>
          <a:bodyPr>
            <a:noAutofit/>
          </a:bodyPr>
          <a:lstStyle/>
          <a:p>
            <a:r>
              <a:rPr lang="en-IN" sz="2800" b="1" dirty="0">
                <a:latin typeface="Cavolini" panose="03000502040302020204" pitchFamily="66" charset="0"/>
                <a:cs typeface="Cavolini" panose="03000502040302020204" pitchFamily="66" charset="0"/>
              </a:rPr>
              <a:t>Q16. Find the top 5 countries having the highest number of recovered cases</a:t>
            </a: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49FF15D6-EA91-B790-9DA5-4C6902AC1ABA}"/>
              </a:ext>
            </a:extLst>
          </p:cNvPr>
          <p:cNvSpPr>
            <a:spLocks noGrp="1"/>
          </p:cNvSpPr>
          <p:nvPr>
            <p:ph idx="1"/>
          </p:nvPr>
        </p:nvSpPr>
        <p:spPr>
          <a:xfrm>
            <a:off x="5021496" y="-1819622"/>
            <a:ext cx="6281873" cy="5248622"/>
          </a:xfrm>
        </p:spPr>
        <p:txBody>
          <a:bodyPr>
            <a:normAutofit/>
          </a:bodyPr>
          <a:lstStyle/>
          <a:p>
            <a:r>
              <a:rPr lang="en-IN" sz="2400" b="1" u="sng" dirty="0">
                <a:solidFill>
                  <a:srgbClr val="FF0000"/>
                </a:solidFill>
              </a:rPr>
              <a:t>To Find the top 5 countries having the highest number of recovered cases</a:t>
            </a:r>
            <a:endParaRPr lang="en-US" sz="2400" b="1" u="sng" dirty="0">
              <a:solidFill>
                <a:srgbClr val="FF0000"/>
              </a:solidFill>
            </a:endParaRPr>
          </a:p>
        </p:txBody>
      </p:sp>
      <p:pic>
        <p:nvPicPr>
          <p:cNvPr id="4" name="Picture 3">
            <a:extLst>
              <a:ext uri="{FF2B5EF4-FFF2-40B4-BE49-F238E27FC236}">
                <a16:creationId xmlns:a16="http://schemas.microsoft.com/office/drawing/2014/main" id="{25D8105C-7644-6776-126D-746C7561A7AE}"/>
              </a:ext>
            </a:extLst>
          </p:cNvPr>
          <p:cNvPicPr>
            <a:picLocks noChangeAspect="1"/>
          </p:cNvPicPr>
          <p:nvPr/>
        </p:nvPicPr>
        <p:blipFill rotWithShape="1">
          <a:blip r:embed="rId2"/>
          <a:srcRect l="18437" t="19300" r="24876" b="19873"/>
          <a:stretch/>
        </p:blipFill>
        <p:spPr>
          <a:xfrm>
            <a:off x="4711122" y="1444179"/>
            <a:ext cx="7198704" cy="4799235"/>
          </a:xfrm>
          <a:prstGeom prst="rect">
            <a:avLst/>
          </a:prstGeom>
        </p:spPr>
      </p:pic>
    </p:spTree>
    <p:extLst>
      <p:ext uri="{BB962C8B-B14F-4D97-AF65-F5344CB8AC3E}">
        <p14:creationId xmlns:p14="http://schemas.microsoft.com/office/powerpoint/2010/main" val="70178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7F3-F198-9E79-B114-4F2A5877FBF8}"/>
              </a:ext>
            </a:extLst>
          </p:cNvPr>
          <p:cNvSpPr>
            <a:spLocks noGrp="1"/>
          </p:cNvSpPr>
          <p:nvPr>
            <p:ph type="title"/>
          </p:nvPr>
        </p:nvSpPr>
        <p:spPr/>
        <p:txBody>
          <a:bodyPr/>
          <a:lstStyle/>
          <a:p>
            <a:r>
              <a:rPr lang="en-IN" b="1" dirty="0">
                <a:solidFill>
                  <a:srgbClr val="FFFF00"/>
                </a:solidFill>
                <a:latin typeface="Algerian" pitchFamily="82" charset="0"/>
                <a:cs typeface="Cavolini" panose="03000502040302020204" pitchFamily="66" charset="0"/>
              </a:rPr>
              <a:t>Key</a:t>
            </a:r>
            <a:br>
              <a:rPr lang="en-IN" b="1" dirty="0">
                <a:solidFill>
                  <a:srgbClr val="FFFF00"/>
                </a:solidFill>
                <a:latin typeface="Algerian" pitchFamily="82" charset="0"/>
                <a:cs typeface="Cavolini" panose="03000502040302020204" pitchFamily="66" charset="0"/>
              </a:rPr>
            </a:br>
            <a:r>
              <a:rPr lang="en-IN" b="1" dirty="0">
                <a:solidFill>
                  <a:srgbClr val="FFFF00"/>
                </a:solidFill>
                <a:latin typeface="Algerian" pitchFamily="82" charset="0"/>
                <a:cs typeface="Cavolini" panose="03000502040302020204" pitchFamily="66" charset="0"/>
              </a:rPr>
              <a:t>Findings </a:t>
            </a:r>
            <a:endParaRPr lang="en-US" b="1" dirty="0">
              <a:solidFill>
                <a:srgbClr val="FFFF00"/>
              </a:solidFill>
              <a:latin typeface="Algerian" pitchFamily="82" charset="0"/>
              <a:cs typeface="Cavolini" panose="03000502040302020204" pitchFamily="66" charset="0"/>
            </a:endParaRPr>
          </a:p>
        </p:txBody>
      </p:sp>
      <p:sp>
        <p:nvSpPr>
          <p:cNvPr id="3" name="Content Placeholder 2">
            <a:extLst>
              <a:ext uri="{FF2B5EF4-FFF2-40B4-BE49-F238E27FC236}">
                <a16:creationId xmlns:a16="http://schemas.microsoft.com/office/drawing/2014/main" id="{52725B43-D379-1F26-BB5C-C9BDE7988CED}"/>
              </a:ext>
            </a:extLst>
          </p:cNvPr>
          <p:cNvSpPr>
            <a:spLocks noGrp="1"/>
          </p:cNvSpPr>
          <p:nvPr>
            <p:ph idx="1"/>
          </p:nvPr>
        </p:nvSpPr>
        <p:spPr>
          <a:xfrm>
            <a:off x="4963461" y="408796"/>
            <a:ext cx="6108876" cy="5823184"/>
          </a:xfrm>
        </p:spPr>
        <p:txBody>
          <a:bodyPr>
            <a:noAutofit/>
          </a:bodyPr>
          <a:lstStyle/>
          <a:p>
            <a:r>
              <a:rPr lang="en-IN" dirty="0">
                <a:latin typeface="Times New Roman" panose="02020603050405020304" pitchFamily="18" charset="0"/>
                <a:cs typeface="Times New Roman" panose="02020603050405020304" pitchFamily="18" charset="0"/>
              </a:rPr>
              <a:t>Monthly averages for confirmed cases, deaths, and recoveries provided a clear understanding of the progression of the pandemic.
The most frequent values for confirmed cases, deaths, and recoveries each month highlighted the variability in the data.
Analysis of minimum and maximum values per year revealed the extent of the pandemic’s impact over time.
We identified Turkey  as having the highest number of confirmed cases, underscoring the global spread of the virus.
Conversely, Ghana recorded the lowest number of death cases, suggesting variations in healthcare systems and response efforts.</a:t>
            </a:r>
          </a:p>
          <a:p>
            <a:r>
              <a:rPr lang="en-IN" dirty="0">
                <a:latin typeface="Times New Roman" panose="02020603050405020304" pitchFamily="18" charset="0"/>
                <a:cs typeface="Times New Roman" panose="02020603050405020304" pitchFamily="18" charset="0"/>
              </a:rPr>
              <a:t> Finally, the top 5 countries with the highest number of recoveries demonstrated resilience and recovery efforts amid the pandemic.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05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14B9-447E-4681-C30B-F9093FBC7803}"/>
              </a:ext>
            </a:extLst>
          </p:cNvPr>
          <p:cNvSpPr>
            <a:spLocks noGrp="1"/>
          </p:cNvSpPr>
          <p:nvPr>
            <p:ph type="title"/>
          </p:nvPr>
        </p:nvSpPr>
        <p:spPr/>
        <p:txBody>
          <a:bodyPr/>
          <a:lstStyle/>
          <a:p>
            <a:r>
              <a:rPr lang="en-IN" b="1" dirty="0">
                <a:solidFill>
                  <a:srgbClr val="FFFF00"/>
                </a:solidFill>
                <a:latin typeface="Algerian" pitchFamily="82" charset="0"/>
                <a:cs typeface="Cavolini" panose="03000502040302020204" pitchFamily="66" charset="0"/>
              </a:rPr>
              <a:t>Conclusion</a:t>
            </a:r>
            <a:r>
              <a:rPr lang="en-IN" dirty="0"/>
              <a:t> </a:t>
            </a:r>
            <a:endParaRPr lang="en-US" dirty="0"/>
          </a:p>
        </p:txBody>
      </p:sp>
      <p:sp>
        <p:nvSpPr>
          <p:cNvPr id="3" name="Content Placeholder 2">
            <a:extLst>
              <a:ext uri="{FF2B5EF4-FFF2-40B4-BE49-F238E27FC236}">
                <a16:creationId xmlns:a16="http://schemas.microsoft.com/office/drawing/2014/main" id="{7D9C2DF7-427C-B452-AC1E-464367D37E67}"/>
              </a:ext>
            </a:extLst>
          </p:cNvPr>
          <p:cNvSpPr>
            <a:spLocks noGrp="1"/>
          </p:cNvSpPr>
          <p:nvPr>
            <p:ph idx="1"/>
          </p:nvPr>
        </p:nvSpPr>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In conclusion, our analysis of the COVID-19 dataset has provided valuable insights into the spread and impact of the virus. Through SQL queries, we were able to address various aspects of the data, including handling NULL values, calculating statistics, and identifying trends over time.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11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92FC-98C9-4EBA-81B3-ED41964D862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D5EB6D-CDE9-C8D8-0017-63A90CC1F22F}"/>
              </a:ext>
            </a:extLst>
          </p:cNvPr>
          <p:cNvPicPr>
            <a:picLocks noChangeAspect="1"/>
          </p:cNvPicPr>
          <p:nvPr/>
        </p:nvPicPr>
        <p:blipFill>
          <a:blip r:embed="rId2"/>
          <a:stretch>
            <a:fillRect/>
          </a:stretch>
        </p:blipFill>
        <p:spPr>
          <a:xfrm>
            <a:off x="501702" y="870843"/>
            <a:ext cx="10634431" cy="5636598"/>
          </a:xfrm>
          <a:prstGeom prst="rect">
            <a:avLst/>
          </a:prstGeom>
        </p:spPr>
      </p:pic>
    </p:spTree>
    <p:extLst>
      <p:ext uri="{BB962C8B-B14F-4D97-AF65-F5344CB8AC3E}">
        <p14:creationId xmlns:p14="http://schemas.microsoft.com/office/powerpoint/2010/main" val="3918745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C5DD-D1CB-31E1-E26D-810BFBE0C2B8}"/>
              </a:ext>
            </a:extLst>
          </p:cNvPr>
          <p:cNvSpPr>
            <a:spLocks noGrp="1"/>
          </p:cNvSpPr>
          <p:nvPr>
            <p:ph type="title"/>
          </p:nvPr>
        </p:nvSpPr>
        <p:spPr/>
        <p:txBody>
          <a:bodyPr/>
          <a:lstStyle/>
          <a:p>
            <a:r>
              <a:rPr lang="en-IN" b="1" dirty="0">
                <a:solidFill>
                  <a:srgbClr val="FFFF00"/>
                </a:solidFill>
                <a:latin typeface="Algerian" pitchFamily="82" charset="0"/>
              </a:rPr>
              <a:t>Contents</a:t>
            </a:r>
            <a:r>
              <a:rPr lang="en-IN" dirty="0"/>
              <a:t> </a:t>
            </a:r>
            <a:endParaRPr lang="en-US" dirty="0"/>
          </a:p>
        </p:txBody>
      </p:sp>
      <p:sp>
        <p:nvSpPr>
          <p:cNvPr id="3" name="Content Placeholder 2">
            <a:extLst>
              <a:ext uri="{FF2B5EF4-FFF2-40B4-BE49-F238E27FC236}">
                <a16:creationId xmlns:a16="http://schemas.microsoft.com/office/drawing/2014/main" id="{784B991B-04ED-198B-3707-40DF95D8ACA7}"/>
              </a:ext>
            </a:extLst>
          </p:cNvPr>
          <p:cNvSpPr>
            <a:spLocks noGrp="1"/>
          </p:cNvSpPr>
          <p:nvPr>
            <p:ph idx="1"/>
          </p:nvPr>
        </p:nvSpPr>
        <p:spPr/>
        <p:txBody>
          <a:bodyPr>
            <a:normAutofit/>
          </a:bodyPr>
          <a:lstStyle/>
          <a:p>
            <a:r>
              <a:rPr lang="en-IN" sz="2800" b="1" dirty="0">
                <a:latin typeface="Times New Roman" panose="02020603050405020304" pitchFamily="18" charset="0"/>
                <a:cs typeface="Times New Roman" panose="02020603050405020304" pitchFamily="18" charset="0"/>
              </a:rPr>
              <a:t>Introduction</a:t>
            </a:r>
          </a:p>
          <a:p>
            <a:r>
              <a:rPr lang="en-IN" sz="2800" b="1" dirty="0">
                <a:latin typeface="Times New Roman" panose="02020603050405020304" pitchFamily="18" charset="0"/>
                <a:cs typeface="Times New Roman" panose="02020603050405020304" pitchFamily="18" charset="0"/>
              </a:rPr>
              <a:t>Dataset Overview </a:t>
            </a:r>
          </a:p>
          <a:p>
            <a:r>
              <a:rPr lang="en-IN" sz="2800" b="1" dirty="0">
                <a:latin typeface="Times New Roman" panose="02020603050405020304" pitchFamily="18" charset="0"/>
                <a:cs typeface="Times New Roman" panose="02020603050405020304" pitchFamily="18" charset="0"/>
              </a:rPr>
              <a:t>Data Exploration and Analysis</a:t>
            </a:r>
          </a:p>
          <a:p>
            <a:r>
              <a:rPr lang="en-IN" sz="2800" b="1" dirty="0">
                <a:latin typeface="Times New Roman" panose="02020603050405020304" pitchFamily="18" charset="0"/>
                <a:cs typeface="Times New Roman" panose="02020603050405020304" pitchFamily="18" charset="0"/>
              </a:rPr>
              <a:t>Key Findings</a:t>
            </a:r>
          </a:p>
          <a:p>
            <a:r>
              <a:rPr lang="en-IN" sz="2800" b="1" dirty="0">
                <a:latin typeface="Times New Roman" panose="02020603050405020304" pitchFamily="18" charset="0"/>
                <a:cs typeface="Times New Roman" panose="02020603050405020304" pitchFamily="18" charset="0"/>
              </a:rPr>
              <a:t>Conclusion </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94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361D-BFB0-DE28-C718-A8E0E448DB18}"/>
              </a:ext>
            </a:extLst>
          </p:cNvPr>
          <p:cNvSpPr>
            <a:spLocks noGrp="1"/>
          </p:cNvSpPr>
          <p:nvPr>
            <p:ph type="title"/>
          </p:nvPr>
        </p:nvSpPr>
        <p:spPr/>
        <p:txBody>
          <a:bodyPr>
            <a:normAutofit/>
          </a:bodyPr>
          <a:lstStyle/>
          <a:p>
            <a:r>
              <a:rPr lang="en-IN" sz="3600" b="1" dirty="0">
                <a:solidFill>
                  <a:srgbClr val="FFFF00"/>
                </a:solidFill>
                <a:latin typeface="Algerian" pitchFamily="82" charset="0"/>
              </a:rPr>
              <a:t>Introduction</a:t>
            </a:r>
            <a:endParaRPr lang="en-US" sz="3600" b="1" dirty="0">
              <a:solidFill>
                <a:srgbClr val="FFFF00"/>
              </a:solidFill>
              <a:latin typeface="Algerian" pitchFamily="82" charset="0"/>
            </a:endParaRPr>
          </a:p>
        </p:txBody>
      </p:sp>
      <p:sp>
        <p:nvSpPr>
          <p:cNvPr id="3" name="Content Placeholder 2">
            <a:extLst>
              <a:ext uri="{FF2B5EF4-FFF2-40B4-BE49-F238E27FC236}">
                <a16:creationId xmlns:a16="http://schemas.microsoft.com/office/drawing/2014/main" id="{AF511244-A9C6-58FC-FAE6-D4113C322E5B}"/>
              </a:ext>
            </a:extLst>
          </p:cNvPr>
          <p:cNvSpPr>
            <a:spLocks noGrp="1"/>
          </p:cNvSpPr>
          <p:nvPr>
            <p:ph idx="1"/>
          </p:nvPr>
        </p:nvSpPr>
        <p:spPr/>
        <p:txBody>
          <a:bodyPr>
            <a:normAutofit/>
          </a:bodyPr>
          <a:lstStyle/>
          <a:p>
            <a:r>
              <a:rPr lang="en-IN" sz="3200" b="1" dirty="0">
                <a:solidFill>
                  <a:srgbClr val="7030A0"/>
                </a:solidFill>
                <a:latin typeface="Times New Roman" panose="02020603050405020304" pitchFamily="18" charset="0"/>
                <a:cs typeface="Times New Roman" panose="02020603050405020304" pitchFamily="18" charset="0"/>
              </a:rPr>
              <a:t>Objective</a:t>
            </a:r>
            <a:r>
              <a:rPr lang="en-IN" sz="3200" dirty="0">
                <a:latin typeface="Times New Roman" panose="02020603050405020304" pitchFamily="18" charset="0"/>
                <a:cs typeface="Times New Roman" panose="02020603050405020304" pitchFamily="18" charset="0"/>
              </a:rPr>
              <a:t>: Analyzing a Corona Virus dataset to derive insights.</a:t>
            </a:r>
          </a:p>
          <a:p>
            <a:r>
              <a:rPr lang="en-IN" sz="3200" dirty="0">
                <a:latin typeface="Times New Roman" panose="02020603050405020304" pitchFamily="18" charset="0"/>
                <a:cs typeface="Times New Roman" panose="02020603050405020304" pitchFamily="18" charset="0"/>
              </a:rPr>
              <a:t>This presentation aims to showcase the analysis conducted on the Corona Virus dataset and the insights derived from it.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08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D3C0-CECB-3525-0F34-AC41441CBF9D}"/>
              </a:ext>
            </a:extLst>
          </p:cNvPr>
          <p:cNvSpPr>
            <a:spLocks noGrp="1"/>
          </p:cNvSpPr>
          <p:nvPr>
            <p:ph type="title"/>
          </p:nvPr>
        </p:nvSpPr>
        <p:spPr/>
        <p:txBody>
          <a:bodyPr/>
          <a:lstStyle/>
          <a:p>
            <a:r>
              <a:rPr lang="en-IN" b="1" dirty="0">
                <a:solidFill>
                  <a:srgbClr val="FFFF00"/>
                </a:solidFill>
                <a:latin typeface="Algerian" pitchFamily="82" charset="0"/>
              </a:rPr>
              <a:t>Dataset Overview</a:t>
            </a:r>
            <a:endParaRPr lang="en-US" b="1" dirty="0">
              <a:solidFill>
                <a:srgbClr val="FFFF00"/>
              </a:solidFill>
              <a:latin typeface="Algerian" pitchFamily="82" charset="0"/>
            </a:endParaRPr>
          </a:p>
        </p:txBody>
      </p:sp>
      <p:sp>
        <p:nvSpPr>
          <p:cNvPr id="3" name="Content Placeholder 2">
            <a:extLst>
              <a:ext uri="{FF2B5EF4-FFF2-40B4-BE49-F238E27FC236}">
                <a16:creationId xmlns:a16="http://schemas.microsoft.com/office/drawing/2014/main" id="{EB951853-CC27-DD43-1BAA-4AE5A97DDF07}"/>
              </a:ext>
            </a:extLst>
          </p:cNvPr>
          <p:cNvSpPr>
            <a:spLocks noGrp="1"/>
          </p:cNvSpPr>
          <p:nvPr>
            <p:ph idx="1"/>
          </p:nvPr>
        </p:nvSpPr>
        <p:spPr>
          <a:xfrm>
            <a:off x="4872844" y="1071281"/>
            <a:ext cx="6281873" cy="4715437"/>
          </a:xfrm>
        </p:spPr>
        <p:txBody>
          <a:bodyPr>
            <a:noAutofit/>
          </a:bodyPr>
          <a:lstStyle/>
          <a:p>
            <a:r>
              <a:rPr lang="en-IN" sz="2800" b="1" u="sng" dirty="0">
                <a:solidFill>
                  <a:schemeClr val="accent1"/>
                </a:solidFill>
                <a:latin typeface="Times New Roman" panose="02020603050405020304" pitchFamily="18" charset="0"/>
                <a:cs typeface="Times New Roman" panose="02020603050405020304" pitchFamily="18" charset="0"/>
              </a:rPr>
              <a:t>Description of the dataset columns:</a:t>
            </a:r>
          </a:p>
          <a:p>
            <a:r>
              <a:rPr lang="en-IN" sz="2400" b="1" dirty="0">
                <a:latin typeface="Times New Roman" panose="02020603050405020304" pitchFamily="18" charset="0"/>
                <a:cs typeface="Times New Roman" panose="02020603050405020304" pitchFamily="18" charset="0"/>
              </a:rPr>
              <a:t>Province</a:t>
            </a:r>
            <a:r>
              <a:rPr lang="en-IN" sz="2000" dirty="0">
                <a:latin typeface="Times New Roman" panose="02020603050405020304" pitchFamily="18" charset="0"/>
                <a:cs typeface="Times New Roman" panose="02020603050405020304" pitchFamily="18" charset="0"/>
              </a:rPr>
              <a:t>: Geographic subdivision within a country/region.
</a:t>
            </a:r>
            <a:r>
              <a:rPr lang="en-IN" sz="2400" b="1" dirty="0">
                <a:latin typeface="Times New Roman" panose="02020603050405020304" pitchFamily="18" charset="0"/>
                <a:cs typeface="Times New Roman" panose="02020603050405020304" pitchFamily="18" charset="0"/>
              </a:rPr>
              <a:t>Country/Region</a:t>
            </a:r>
            <a:r>
              <a:rPr lang="en-IN" sz="2000" dirty="0">
                <a:latin typeface="Times New Roman" panose="02020603050405020304" pitchFamily="18" charset="0"/>
                <a:cs typeface="Times New Roman" panose="02020603050405020304" pitchFamily="18" charset="0"/>
              </a:rPr>
              <a:t>: Geographic entity where data is recorded.
</a:t>
            </a:r>
            <a:r>
              <a:rPr lang="en-IN" sz="2400" b="1" dirty="0">
                <a:latin typeface="Times New Roman" panose="02020603050405020304" pitchFamily="18" charset="0"/>
                <a:cs typeface="Times New Roman" panose="02020603050405020304" pitchFamily="18" charset="0"/>
              </a:rPr>
              <a:t>Latitude</a:t>
            </a:r>
            <a:r>
              <a:rPr lang="en-IN" sz="2000" dirty="0">
                <a:latin typeface="Times New Roman" panose="02020603050405020304" pitchFamily="18" charset="0"/>
                <a:cs typeface="Times New Roman" panose="02020603050405020304" pitchFamily="18" charset="0"/>
              </a:rPr>
              <a:t>: North-south position on Earth’s surface.
</a:t>
            </a:r>
            <a:r>
              <a:rPr lang="en-IN" sz="2400" b="1" dirty="0">
                <a:latin typeface="Times New Roman" panose="02020603050405020304" pitchFamily="18" charset="0"/>
                <a:cs typeface="Times New Roman" panose="02020603050405020304" pitchFamily="18" charset="0"/>
              </a:rPr>
              <a:t>Longitude</a:t>
            </a:r>
            <a:r>
              <a:rPr lang="en-IN" sz="2000" dirty="0">
                <a:latin typeface="Times New Roman" panose="02020603050405020304" pitchFamily="18" charset="0"/>
                <a:cs typeface="Times New Roman" panose="02020603050405020304" pitchFamily="18" charset="0"/>
              </a:rPr>
              <a:t>: East-west position on Earth’s surface.
</a:t>
            </a:r>
            <a:r>
              <a:rPr lang="en-IN" sz="2400" b="1" dirty="0">
                <a:latin typeface="Times New Roman" panose="02020603050405020304" pitchFamily="18" charset="0"/>
                <a:cs typeface="Times New Roman" panose="02020603050405020304" pitchFamily="18" charset="0"/>
              </a:rPr>
              <a:t>Date</a:t>
            </a:r>
            <a:r>
              <a:rPr lang="en-IN" sz="2000" dirty="0">
                <a:latin typeface="Times New Roman" panose="02020603050405020304" pitchFamily="18" charset="0"/>
                <a:cs typeface="Times New Roman" panose="02020603050405020304" pitchFamily="18" charset="0"/>
              </a:rPr>
              <a:t>: Recorded date of CORONA VIRUS data.
</a:t>
            </a:r>
            <a:r>
              <a:rPr lang="en-IN" sz="2400" b="1" dirty="0">
                <a:latin typeface="Times New Roman" panose="02020603050405020304" pitchFamily="18" charset="0"/>
                <a:cs typeface="Times New Roman" panose="02020603050405020304" pitchFamily="18" charset="0"/>
              </a:rPr>
              <a:t>Confirmed</a:t>
            </a:r>
            <a:r>
              <a:rPr lang="en-IN" sz="2000" dirty="0">
                <a:latin typeface="Times New Roman" panose="02020603050405020304" pitchFamily="18" charset="0"/>
                <a:cs typeface="Times New Roman" panose="02020603050405020304" pitchFamily="18" charset="0"/>
              </a:rPr>
              <a:t>: Number of diagnosed CORONA VIRUS cases.
</a:t>
            </a:r>
            <a:r>
              <a:rPr lang="en-IN" sz="2400" b="1" dirty="0">
                <a:latin typeface="Times New Roman" panose="02020603050405020304" pitchFamily="18" charset="0"/>
                <a:cs typeface="Times New Roman" panose="02020603050405020304" pitchFamily="18" charset="0"/>
              </a:rPr>
              <a:t>Deaths</a:t>
            </a:r>
            <a:r>
              <a:rPr lang="en-IN" sz="2000" dirty="0">
                <a:latin typeface="Times New Roman" panose="02020603050405020304" pitchFamily="18" charset="0"/>
                <a:cs typeface="Times New Roman" panose="02020603050405020304" pitchFamily="18" charset="0"/>
              </a:rPr>
              <a:t>: Number of CORONA VIRUS related deaths.
</a:t>
            </a:r>
            <a:r>
              <a:rPr lang="en-IN" sz="2400" b="1" dirty="0">
                <a:latin typeface="Times New Roman" panose="02020603050405020304" pitchFamily="18" charset="0"/>
                <a:cs typeface="Times New Roman" panose="02020603050405020304" pitchFamily="18" charset="0"/>
              </a:rPr>
              <a:t>Recovered</a:t>
            </a:r>
            <a:r>
              <a:rPr lang="en-IN" sz="2000" dirty="0">
                <a:latin typeface="Times New Roman" panose="02020603050405020304" pitchFamily="18" charset="0"/>
                <a:cs typeface="Times New Roman" panose="02020603050405020304" pitchFamily="18" charset="0"/>
              </a:rPr>
              <a:t>: Number of recovered CORONA VIRUS cases.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61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E845-40A5-47C6-478C-92A0EC4ADF64}"/>
              </a:ext>
            </a:extLst>
          </p:cNvPr>
          <p:cNvSpPr>
            <a:spLocks noGrp="1"/>
          </p:cNvSpPr>
          <p:nvPr>
            <p:ph type="title"/>
          </p:nvPr>
        </p:nvSpPr>
        <p:spPr/>
        <p:txBody>
          <a:bodyPr>
            <a:noAutofit/>
          </a:bodyPr>
          <a:lstStyle/>
          <a:p>
            <a:r>
              <a:rPr lang="en-IN" sz="2800" b="1" dirty="0">
                <a:latin typeface="Cavolini" panose="03000502040302020204" pitchFamily="66" charset="0"/>
                <a:cs typeface="Cavolini" panose="03000502040302020204" pitchFamily="66" charset="0"/>
              </a:rPr>
              <a:t>1.Write a code to check NULL values</a:t>
            </a:r>
            <a:br>
              <a:rPr lang="en-IN" sz="2800" b="1" dirty="0">
                <a:latin typeface="Cavolini" panose="03000502040302020204" pitchFamily="66" charset="0"/>
                <a:cs typeface="Cavolini" panose="03000502040302020204" pitchFamily="66" charset="0"/>
              </a:rPr>
            </a:b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0BD77475-C346-35E8-A47A-D066511EC15D}"/>
              </a:ext>
            </a:extLst>
          </p:cNvPr>
          <p:cNvSpPr>
            <a:spLocks noGrp="1"/>
          </p:cNvSpPr>
          <p:nvPr>
            <p:ph idx="1"/>
          </p:nvPr>
        </p:nvSpPr>
        <p:spPr>
          <a:xfrm>
            <a:off x="5174192" y="-2155434"/>
            <a:ext cx="6281873" cy="5248622"/>
          </a:xfrm>
        </p:spPr>
        <p:txBody>
          <a:bodyPr/>
          <a:lstStyle/>
          <a:p>
            <a:pPr marL="0" indent="0">
              <a:buNone/>
            </a:pPr>
            <a:endParaRPr lang="en-IN" dirty="0"/>
          </a:p>
          <a:p>
            <a:r>
              <a:rPr lang="en-IN" sz="2800" b="1" u="sng" dirty="0">
                <a:solidFill>
                  <a:srgbClr val="FF0000"/>
                </a:solidFill>
                <a:cs typeface="Times New Roman" panose="02020603050405020304" pitchFamily="18" charset="0"/>
              </a:rPr>
              <a:t>Code to check NULL values</a:t>
            </a:r>
          </a:p>
          <a:p>
            <a:pPr marL="0" indent="0">
              <a:buNone/>
            </a:pP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E2E0F22-54A6-5EED-1237-2E79CC0EF692}"/>
              </a:ext>
            </a:extLst>
          </p:cNvPr>
          <p:cNvPicPr>
            <a:picLocks noChangeAspect="1"/>
          </p:cNvPicPr>
          <p:nvPr/>
        </p:nvPicPr>
        <p:blipFill rotWithShape="1">
          <a:blip r:embed="rId2"/>
          <a:srcRect l="20265" t="19707" r="25782" b="15672"/>
          <a:stretch/>
        </p:blipFill>
        <p:spPr>
          <a:xfrm>
            <a:off x="4766044" y="1037881"/>
            <a:ext cx="7098167" cy="5447094"/>
          </a:xfrm>
          <a:prstGeom prst="rect">
            <a:avLst/>
          </a:prstGeom>
        </p:spPr>
      </p:pic>
    </p:spTree>
    <p:extLst>
      <p:ext uri="{BB962C8B-B14F-4D97-AF65-F5344CB8AC3E}">
        <p14:creationId xmlns:p14="http://schemas.microsoft.com/office/powerpoint/2010/main" val="125027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50CB-F6F5-E2BA-D699-E4EB99C1690C}"/>
              </a:ext>
            </a:extLst>
          </p:cNvPr>
          <p:cNvSpPr>
            <a:spLocks noGrp="1"/>
          </p:cNvSpPr>
          <p:nvPr>
            <p:ph type="title"/>
          </p:nvPr>
        </p:nvSpPr>
        <p:spPr/>
        <p:txBody>
          <a:bodyPr>
            <a:normAutofit/>
          </a:bodyPr>
          <a:lstStyle/>
          <a:p>
            <a:r>
              <a:rPr lang="en-IN" sz="2800" b="1" dirty="0">
                <a:latin typeface="Cavolini" panose="03000502040302020204" pitchFamily="66" charset="0"/>
                <a:cs typeface="Cavolini" panose="03000502040302020204" pitchFamily="66" charset="0"/>
              </a:rPr>
              <a:t>Q2. If NULL values are present, update them with zeros for all columns.</a:t>
            </a: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76D16E6F-AD40-6772-7988-DAB4B507E63F}"/>
              </a:ext>
            </a:extLst>
          </p:cNvPr>
          <p:cNvSpPr>
            <a:spLocks noGrp="1"/>
          </p:cNvSpPr>
          <p:nvPr>
            <p:ph idx="1"/>
          </p:nvPr>
        </p:nvSpPr>
        <p:spPr>
          <a:xfrm>
            <a:off x="5021496" y="-2081494"/>
            <a:ext cx="6861657" cy="5999489"/>
          </a:xfrm>
        </p:spPr>
        <p:txBody>
          <a:bodyPr>
            <a:normAutofit/>
          </a:bodyPr>
          <a:lstStyle/>
          <a:p>
            <a:r>
              <a:rPr lang="en-IN" sz="2400" b="1" u="sng" dirty="0">
                <a:solidFill>
                  <a:srgbClr val="FF0000"/>
                </a:solidFill>
              </a:rPr>
              <a:t>To update them with zeros for all columns.</a:t>
            </a:r>
            <a:endParaRPr lang="en-US" sz="2400" b="1" u="sng" dirty="0">
              <a:solidFill>
                <a:srgbClr val="FF0000"/>
              </a:solidFill>
            </a:endParaRPr>
          </a:p>
        </p:txBody>
      </p:sp>
      <p:pic>
        <p:nvPicPr>
          <p:cNvPr id="6" name="Picture 5">
            <a:extLst>
              <a:ext uri="{FF2B5EF4-FFF2-40B4-BE49-F238E27FC236}">
                <a16:creationId xmlns:a16="http://schemas.microsoft.com/office/drawing/2014/main" id="{0B1772C4-CAF1-3B9F-A9B0-8D6DC4D78BB5}"/>
              </a:ext>
            </a:extLst>
          </p:cNvPr>
          <p:cNvPicPr>
            <a:picLocks noChangeAspect="1"/>
          </p:cNvPicPr>
          <p:nvPr/>
        </p:nvPicPr>
        <p:blipFill rotWithShape="1">
          <a:blip r:embed="rId2"/>
          <a:srcRect l="22850" t="22399" r="20648" b="15449"/>
          <a:stretch/>
        </p:blipFill>
        <p:spPr>
          <a:xfrm>
            <a:off x="4906220" y="1474475"/>
            <a:ext cx="6976934" cy="5063492"/>
          </a:xfrm>
          <a:prstGeom prst="rect">
            <a:avLst/>
          </a:prstGeom>
        </p:spPr>
      </p:pic>
    </p:spTree>
    <p:extLst>
      <p:ext uri="{BB962C8B-B14F-4D97-AF65-F5344CB8AC3E}">
        <p14:creationId xmlns:p14="http://schemas.microsoft.com/office/powerpoint/2010/main" val="297718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7A6C-E0FD-7BD2-C191-96FB94D945BB}"/>
              </a:ext>
            </a:extLst>
          </p:cNvPr>
          <p:cNvSpPr>
            <a:spLocks noGrp="1"/>
          </p:cNvSpPr>
          <p:nvPr>
            <p:ph type="title"/>
          </p:nvPr>
        </p:nvSpPr>
        <p:spPr/>
        <p:txBody>
          <a:bodyPr>
            <a:noAutofit/>
          </a:bodyPr>
          <a:lstStyle/>
          <a:p>
            <a:r>
              <a:rPr lang="en-IN" sz="2800" b="1" dirty="0">
                <a:latin typeface="Cavolini" panose="03000502040302020204" pitchFamily="66" charset="0"/>
                <a:cs typeface="Cavolini" panose="03000502040302020204" pitchFamily="66" charset="0"/>
              </a:rPr>
              <a:t>Q3. check total number of rows</a:t>
            </a:r>
            <a:br>
              <a:rPr lang="en-IN" sz="2800" b="1" dirty="0">
                <a:latin typeface="Cavolini" panose="03000502040302020204" pitchFamily="66" charset="0"/>
                <a:cs typeface="Cavolini" panose="03000502040302020204" pitchFamily="66" charset="0"/>
              </a:rPr>
            </a:br>
            <a:r>
              <a:rPr lang="en-IN" sz="2800" b="1" dirty="0">
                <a:latin typeface="Cavolini" panose="03000502040302020204" pitchFamily="66" charset="0"/>
                <a:cs typeface="Cavolini" panose="03000502040302020204" pitchFamily="66" charset="0"/>
              </a:rPr>
              <a:t>Q4. Check what is </a:t>
            </a:r>
            <a:r>
              <a:rPr lang="en-IN" sz="2800" b="1" dirty="0" err="1">
                <a:latin typeface="Cavolini" panose="03000502040302020204" pitchFamily="66" charset="0"/>
                <a:cs typeface="Cavolini" panose="03000502040302020204" pitchFamily="66" charset="0"/>
              </a:rPr>
              <a:t>start_date</a:t>
            </a:r>
            <a:r>
              <a:rPr lang="en-IN" sz="2800" b="1" dirty="0">
                <a:latin typeface="Cavolini" panose="03000502040302020204" pitchFamily="66" charset="0"/>
                <a:cs typeface="Cavolini" panose="03000502040302020204" pitchFamily="66" charset="0"/>
              </a:rPr>
              <a:t> and </a:t>
            </a:r>
            <a:r>
              <a:rPr lang="en-IN" sz="2800" b="1" dirty="0" err="1">
                <a:latin typeface="Cavolini" panose="03000502040302020204" pitchFamily="66" charset="0"/>
                <a:cs typeface="Cavolini" panose="03000502040302020204" pitchFamily="66" charset="0"/>
              </a:rPr>
              <a:t>end_date</a:t>
            </a:r>
            <a:endParaRPr lang="en-US" sz="28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F8AC7D6F-03BB-F9C9-3D49-D44811FB9C98}"/>
              </a:ext>
            </a:extLst>
          </p:cNvPr>
          <p:cNvSpPr>
            <a:spLocks noGrp="1"/>
          </p:cNvSpPr>
          <p:nvPr>
            <p:ph idx="1"/>
          </p:nvPr>
        </p:nvSpPr>
        <p:spPr>
          <a:xfrm>
            <a:off x="4902844" y="-2049768"/>
            <a:ext cx="6281873" cy="5248622"/>
          </a:xfrm>
        </p:spPr>
        <p:txBody>
          <a:bodyPr>
            <a:normAutofit/>
          </a:bodyPr>
          <a:lstStyle/>
          <a:p>
            <a:r>
              <a:rPr lang="en-IN" sz="2000" b="1" u="sng" dirty="0">
                <a:solidFill>
                  <a:srgbClr val="FF0000"/>
                </a:solidFill>
              </a:rPr>
              <a:t>To check total number of rows</a:t>
            </a:r>
          </a:p>
          <a:p>
            <a:pPr marL="0" indent="0">
              <a:buNone/>
            </a:pPr>
            <a:endParaRPr lang="en-US" sz="2000" b="1" u="sng" dirty="0">
              <a:solidFill>
                <a:srgbClr val="FF0000"/>
              </a:solidFill>
            </a:endParaRPr>
          </a:p>
        </p:txBody>
      </p:sp>
      <p:pic>
        <p:nvPicPr>
          <p:cNvPr id="4" name="Picture 3">
            <a:extLst>
              <a:ext uri="{FF2B5EF4-FFF2-40B4-BE49-F238E27FC236}">
                <a16:creationId xmlns:a16="http://schemas.microsoft.com/office/drawing/2014/main" id="{724B909F-3170-5708-9CC1-CED55E30E0E2}"/>
              </a:ext>
            </a:extLst>
          </p:cNvPr>
          <p:cNvPicPr>
            <a:picLocks noChangeAspect="1"/>
          </p:cNvPicPr>
          <p:nvPr/>
        </p:nvPicPr>
        <p:blipFill rotWithShape="1">
          <a:blip r:embed="rId2"/>
          <a:srcRect t="11439" b="37998"/>
          <a:stretch/>
        </p:blipFill>
        <p:spPr>
          <a:xfrm>
            <a:off x="5274263" y="664826"/>
            <a:ext cx="6029106" cy="2276897"/>
          </a:xfrm>
          <a:prstGeom prst="rect">
            <a:avLst/>
          </a:prstGeom>
        </p:spPr>
      </p:pic>
      <p:sp>
        <p:nvSpPr>
          <p:cNvPr id="5" name="TextBox 4">
            <a:extLst>
              <a:ext uri="{FF2B5EF4-FFF2-40B4-BE49-F238E27FC236}">
                <a16:creationId xmlns:a16="http://schemas.microsoft.com/office/drawing/2014/main" id="{99338A99-E045-CA6C-262E-20F60E493227}"/>
              </a:ext>
            </a:extLst>
          </p:cNvPr>
          <p:cNvSpPr txBox="1"/>
          <p:nvPr/>
        </p:nvSpPr>
        <p:spPr>
          <a:xfrm>
            <a:off x="4902844" y="3027972"/>
            <a:ext cx="4285752" cy="707886"/>
          </a:xfrm>
          <a:prstGeom prst="rect">
            <a:avLst/>
          </a:prstGeom>
          <a:noFill/>
        </p:spPr>
        <p:txBody>
          <a:bodyPr wrap="square" rtlCol="0">
            <a:spAutoFit/>
          </a:bodyPr>
          <a:lstStyle/>
          <a:p>
            <a:pPr marL="285750" indent="-285750" algn="l">
              <a:buFont typeface="Arial" panose="020B0604020202020204" pitchFamily="34" charset="0"/>
              <a:buChar char="•"/>
            </a:pPr>
            <a:r>
              <a:rPr lang="en-IN" sz="2000" b="1" u="sng" dirty="0">
                <a:solidFill>
                  <a:srgbClr val="FF0000"/>
                </a:solidFill>
              </a:rPr>
              <a:t>To Check what is </a:t>
            </a:r>
            <a:r>
              <a:rPr lang="en-IN" sz="2000" b="1" u="sng" dirty="0" err="1">
                <a:solidFill>
                  <a:srgbClr val="FF0000"/>
                </a:solidFill>
              </a:rPr>
              <a:t>start_date</a:t>
            </a:r>
            <a:r>
              <a:rPr lang="en-IN" sz="2000" b="1" u="sng" dirty="0">
                <a:solidFill>
                  <a:srgbClr val="FF0000"/>
                </a:solidFill>
              </a:rPr>
              <a:t> and </a:t>
            </a:r>
            <a:r>
              <a:rPr lang="en-IN" sz="2000" b="1" u="sng" dirty="0" err="1">
                <a:solidFill>
                  <a:srgbClr val="FF0000"/>
                </a:solidFill>
              </a:rPr>
              <a:t>end_date</a:t>
            </a:r>
            <a:endParaRPr lang="en-US" sz="2000" b="1" u="sng" dirty="0">
              <a:solidFill>
                <a:srgbClr val="FF0000"/>
              </a:solidFill>
            </a:endParaRPr>
          </a:p>
        </p:txBody>
      </p:sp>
      <p:pic>
        <p:nvPicPr>
          <p:cNvPr id="6" name="Picture 5">
            <a:extLst>
              <a:ext uri="{FF2B5EF4-FFF2-40B4-BE49-F238E27FC236}">
                <a16:creationId xmlns:a16="http://schemas.microsoft.com/office/drawing/2014/main" id="{E1FD102D-2D76-E373-4A6D-E53DA8A12820}"/>
              </a:ext>
            </a:extLst>
          </p:cNvPr>
          <p:cNvPicPr>
            <a:picLocks noChangeAspect="1"/>
          </p:cNvPicPr>
          <p:nvPr/>
        </p:nvPicPr>
        <p:blipFill rotWithShape="1">
          <a:blip r:embed="rId3"/>
          <a:srcRect l="22713" t="21473" r="24559" b="33622"/>
          <a:stretch/>
        </p:blipFill>
        <p:spPr>
          <a:xfrm>
            <a:off x="5513198" y="3822106"/>
            <a:ext cx="6029106" cy="2692232"/>
          </a:xfrm>
          <a:prstGeom prst="rect">
            <a:avLst/>
          </a:prstGeom>
        </p:spPr>
      </p:pic>
    </p:spTree>
    <p:extLst>
      <p:ext uri="{BB962C8B-B14F-4D97-AF65-F5344CB8AC3E}">
        <p14:creationId xmlns:p14="http://schemas.microsoft.com/office/powerpoint/2010/main" val="357821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56AB-F9F3-23C4-316B-32F9E67C16DB}"/>
              </a:ext>
            </a:extLst>
          </p:cNvPr>
          <p:cNvSpPr>
            <a:spLocks noGrp="1"/>
          </p:cNvSpPr>
          <p:nvPr>
            <p:ph type="title"/>
          </p:nvPr>
        </p:nvSpPr>
        <p:spPr/>
        <p:txBody>
          <a:bodyPr>
            <a:noAutofit/>
          </a:bodyPr>
          <a:lstStyle/>
          <a:p>
            <a:r>
              <a:rPr lang="en-IN" sz="2400" b="1" dirty="0">
                <a:latin typeface="Cavolini" panose="03000502040302020204" pitchFamily="66" charset="0"/>
                <a:cs typeface="Cavolini" panose="03000502040302020204" pitchFamily="66" charset="0"/>
              </a:rPr>
              <a:t>Q5. Number of months present in the dataset</a:t>
            </a:r>
            <a:br>
              <a:rPr lang="en-IN" sz="2400" b="1" dirty="0">
                <a:latin typeface="Cavolini" panose="03000502040302020204" pitchFamily="66" charset="0"/>
                <a:cs typeface="Cavolini" panose="03000502040302020204" pitchFamily="66" charset="0"/>
              </a:rPr>
            </a:br>
            <a:r>
              <a:rPr lang="en-IN" sz="2400" b="1" dirty="0">
                <a:latin typeface="Cavolini" panose="03000502040302020204" pitchFamily="66" charset="0"/>
                <a:cs typeface="Cavolini" panose="03000502040302020204" pitchFamily="66" charset="0"/>
              </a:rPr>
              <a:t>Q6. Find monthly average for confirmed, deaths, recovered</a:t>
            </a:r>
            <a:endParaRPr lang="en-US" sz="2400" b="1" dirty="0">
              <a:latin typeface="Cavolini" panose="03000502040302020204" pitchFamily="66" charset="0"/>
              <a:cs typeface="Cavolini" panose="03000502040302020204" pitchFamily="66" charset="0"/>
            </a:endParaRPr>
          </a:p>
        </p:txBody>
      </p:sp>
      <p:sp>
        <p:nvSpPr>
          <p:cNvPr id="3" name="Content Placeholder 2">
            <a:extLst>
              <a:ext uri="{FF2B5EF4-FFF2-40B4-BE49-F238E27FC236}">
                <a16:creationId xmlns:a16="http://schemas.microsoft.com/office/drawing/2014/main" id="{970B20A4-B186-0430-3050-20DD46F4AEDE}"/>
              </a:ext>
            </a:extLst>
          </p:cNvPr>
          <p:cNvSpPr>
            <a:spLocks noGrp="1"/>
          </p:cNvSpPr>
          <p:nvPr>
            <p:ph idx="1"/>
          </p:nvPr>
        </p:nvSpPr>
        <p:spPr>
          <a:xfrm>
            <a:off x="5248517" y="-2244194"/>
            <a:ext cx="6281873" cy="5248622"/>
          </a:xfrm>
        </p:spPr>
        <p:txBody>
          <a:bodyPr>
            <a:normAutofit/>
          </a:bodyPr>
          <a:lstStyle/>
          <a:p>
            <a:r>
              <a:rPr lang="en-IN" sz="2400" b="1" u="sng" dirty="0">
                <a:solidFill>
                  <a:srgbClr val="FF0000"/>
                </a:solidFill>
              </a:rPr>
              <a:t>To Number of months present in the dataset</a:t>
            </a:r>
            <a:endParaRPr lang="en-US" sz="2400" b="1" u="sng" dirty="0">
              <a:solidFill>
                <a:srgbClr val="FF0000"/>
              </a:solidFill>
            </a:endParaRPr>
          </a:p>
        </p:txBody>
      </p:sp>
      <p:pic>
        <p:nvPicPr>
          <p:cNvPr id="6" name="Picture 5">
            <a:extLst>
              <a:ext uri="{FF2B5EF4-FFF2-40B4-BE49-F238E27FC236}">
                <a16:creationId xmlns:a16="http://schemas.microsoft.com/office/drawing/2014/main" id="{0DD00AC0-0A68-5A38-0901-30E6B91D8E61}"/>
              </a:ext>
            </a:extLst>
          </p:cNvPr>
          <p:cNvPicPr>
            <a:picLocks noChangeAspect="1"/>
          </p:cNvPicPr>
          <p:nvPr/>
        </p:nvPicPr>
        <p:blipFill rotWithShape="1">
          <a:blip r:embed="rId2"/>
          <a:srcRect l="22713" t="34140" r="26011" b="31653"/>
          <a:stretch/>
        </p:blipFill>
        <p:spPr>
          <a:xfrm>
            <a:off x="6096000" y="906361"/>
            <a:ext cx="5771459" cy="2306601"/>
          </a:xfrm>
          <a:prstGeom prst="rect">
            <a:avLst/>
          </a:prstGeom>
        </p:spPr>
      </p:pic>
      <p:sp>
        <p:nvSpPr>
          <p:cNvPr id="7" name="TextBox 6">
            <a:extLst>
              <a:ext uri="{FF2B5EF4-FFF2-40B4-BE49-F238E27FC236}">
                <a16:creationId xmlns:a16="http://schemas.microsoft.com/office/drawing/2014/main" id="{B314771B-0AD4-DCA0-59BB-669619FE4A37}"/>
              </a:ext>
            </a:extLst>
          </p:cNvPr>
          <p:cNvSpPr txBox="1"/>
          <p:nvPr/>
        </p:nvSpPr>
        <p:spPr>
          <a:xfrm>
            <a:off x="5248517" y="2937153"/>
            <a:ext cx="4707784" cy="707886"/>
          </a:xfrm>
          <a:prstGeom prst="rect">
            <a:avLst/>
          </a:prstGeom>
          <a:noFill/>
        </p:spPr>
        <p:txBody>
          <a:bodyPr wrap="square" rtlCol="0">
            <a:spAutoFit/>
          </a:bodyPr>
          <a:lstStyle/>
          <a:p>
            <a:pPr marL="285750" indent="-285750" algn="l">
              <a:buFont typeface="Arial" panose="020B0604020202020204" pitchFamily="34" charset="0"/>
              <a:buChar char="•"/>
            </a:pPr>
            <a:r>
              <a:rPr lang="en-IN" sz="2000" b="1" u="sng" dirty="0">
                <a:solidFill>
                  <a:srgbClr val="FF0000"/>
                </a:solidFill>
              </a:rPr>
              <a:t>To Find monthly average for confirmed, deaths, recovered</a:t>
            </a:r>
            <a:endParaRPr lang="en-US" sz="2000" b="1" u="sng" dirty="0">
              <a:solidFill>
                <a:srgbClr val="FF0000"/>
              </a:solidFill>
            </a:endParaRPr>
          </a:p>
        </p:txBody>
      </p:sp>
      <p:pic>
        <p:nvPicPr>
          <p:cNvPr id="8" name="Picture 7">
            <a:extLst>
              <a:ext uri="{FF2B5EF4-FFF2-40B4-BE49-F238E27FC236}">
                <a16:creationId xmlns:a16="http://schemas.microsoft.com/office/drawing/2014/main" id="{83C2A73A-C04F-A7A3-4AC6-9951B086C52C}"/>
              </a:ext>
            </a:extLst>
          </p:cNvPr>
          <p:cNvPicPr>
            <a:picLocks noChangeAspect="1"/>
          </p:cNvPicPr>
          <p:nvPr/>
        </p:nvPicPr>
        <p:blipFill rotWithShape="1">
          <a:blip r:embed="rId3"/>
          <a:srcRect l="19808" t="21738" r="22272" b="15266"/>
          <a:stretch/>
        </p:blipFill>
        <p:spPr>
          <a:xfrm>
            <a:off x="5630221" y="3853573"/>
            <a:ext cx="4707784" cy="2725983"/>
          </a:xfrm>
          <a:prstGeom prst="rect">
            <a:avLst/>
          </a:prstGeom>
        </p:spPr>
      </p:pic>
    </p:spTree>
    <p:extLst>
      <p:ext uri="{BB962C8B-B14F-4D97-AF65-F5344CB8AC3E}">
        <p14:creationId xmlns:p14="http://schemas.microsoft.com/office/powerpoint/2010/main" val="153455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67F40-46F0-FDB1-44D7-6CCA726BA926}"/>
              </a:ext>
            </a:extLst>
          </p:cNvPr>
          <p:cNvSpPr>
            <a:spLocks noGrp="1"/>
          </p:cNvSpPr>
          <p:nvPr>
            <p:ph type="title"/>
          </p:nvPr>
        </p:nvSpPr>
        <p:spPr/>
        <p:txBody>
          <a:bodyPr>
            <a:normAutofit/>
          </a:bodyPr>
          <a:lstStyle/>
          <a:p>
            <a:r>
              <a:rPr lang="en-IN" sz="2800" b="1" dirty="0">
                <a:latin typeface="Cavolini" panose="03000502040302020204" pitchFamily="66" charset="0"/>
                <a:cs typeface="Cavolini" panose="03000502040302020204" pitchFamily="66" charset="0"/>
              </a:rPr>
              <a:t>Q7. Find most frequent value for confirmed, deaths, recovered each month</a:t>
            </a:r>
            <a:endParaRPr lang="en-US" sz="2800" b="1" dirty="0">
              <a:latin typeface="Cavolini" panose="03000502040302020204" pitchFamily="66" charset="0"/>
              <a:cs typeface="Cavolini" panose="03000502040302020204" pitchFamily="66" charset="0"/>
            </a:endParaRPr>
          </a:p>
        </p:txBody>
      </p:sp>
      <p:sp>
        <p:nvSpPr>
          <p:cNvPr id="6" name="TextBox 5">
            <a:extLst>
              <a:ext uri="{FF2B5EF4-FFF2-40B4-BE49-F238E27FC236}">
                <a16:creationId xmlns:a16="http://schemas.microsoft.com/office/drawing/2014/main" id="{EBEFD2D1-D22E-9ED5-9E8E-6FE332B2DB3E}"/>
              </a:ext>
            </a:extLst>
          </p:cNvPr>
          <p:cNvSpPr txBox="1"/>
          <p:nvPr/>
        </p:nvSpPr>
        <p:spPr>
          <a:xfrm>
            <a:off x="4706811" y="0"/>
            <a:ext cx="6906681" cy="6555641"/>
          </a:xfrm>
          <a:prstGeom prst="rect">
            <a:avLst/>
          </a:prstGeom>
          <a:noFill/>
        </p:spPr>
        <p:txBody>
          <a:bodyPr wrap="square" rtlCol="0">
            <a:spAutoFit/>
          </a:bodyPr>
          <a:lstStyle/>
          <a:p>
            <a:pPr algn="l"/>
            <a:r>
              <a:rPr lang="en-IN" sz="1400" dirty="0"/>
              <a:t>WITH MonthlyCounts AS (
    SELECT 
        LEFT(Date, 7) AS Month_Year,
        Confirmed,
        Deaths,
        Recovered,
        ROW_NUMBER() OVER(PARTITION BY LEFT(Date, 7) ORDER BY COUNT(*) DESC) AS Rank
    FROM Corona_Virus
    GROUP BY LEFT(Date, 7), Confirmed, Deaths, Recovered
)
SELECT 
    Month_Year,
    (SELECT TOP 1 Confirmed 
     FROM MonthlyCounts 
     WHERE Month_Year = MC.Month_Year 
     GROUP BY Confirmed 
     ORDER BY COUNT(*) DESC) AS Most_Frequent_Confirmed,
    (SELECT TOP 1 Deaths 
     FROM MonthlyCounts 
     WHERE Month_Year = MC.Month_Year 
     GROUP BY Deaths 
     ORDER BY COUNT(*) DESC) AS Most_Frequent_Deaths,
    (SELECT TOP 1 Recovered 
     FROM MonthlyCounts 
     WHERE Month_Year = MC.Month_Year 
     GROUP BY Recovered 
	 ORDER BY COUNT(*) DESC) AS Most_Frequent_Recovered
FROM (SELECT DISTINCT LEFT(Date , 7) AS Month_Year FROM Corona_Virus) As MC;</a:t>
            </a:r>
            <a:endParaRPr lang="en-US" sz="1400" dirty="0"/>
          </a:p>
        </p:txBody>
      </p:sp>
    </p:spTree>
    <p:extLst>
      <p:ext uri="{BB962C8B-B14F-4D97-AF65-F5344CB8AC3E}">
        <p14:creationId xmlns:p14="http://schemas.microsoft.com/office/powerpoint/2010/main" val="192927648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Atlas</vt:lpstr>
      <vt:lpstr>Corona Virus Analysis Project</vt:lpstr>
      <vt:lpstr>Contents </vt:lpstr>
      <vt:lpstr>Introduction</vt:lpstr>
      <vt:lpstr>Dataset Overview</vt:lpstr>
      <vt:lpstr>1.Write a code to check NULL values </vt:lpstr>
      <vt:lpstr>Q2. If NULL values are present, update them with zeros for all columns.</vt:lpstr>
      <vt:lpstr>Q3. check total number of rows Q4. Check what is start_date and end_date</vt:lpstr>
      <vt:lpstr>Q5. Number of months present in the dataset Q6. Find monthly average for confirmed, deaths, recovered</vt:lpstr>
      <vt:lpstr>Q7. Find most frequent value for confirmed, deaths, recovered each month</vt:lpstr>
      <vt:lpstr>Q8. Find minimum values for confirmed, deaths, recovered per year</vt:lpstr>
      <vt:lpstr>Q9. Find maximum values of confirmed, deaths, recovered per year Q10. The total number of cases of confirmed, deaths, recovered each month</vt:lpstr>
      <vt:lpstr>Q11. Check how coronavirus spread out with respect to confirmed cases </vt:lpstr>
      <vt:lpstr>Q12. Check how coronavirus spread out with respect to death cases per month</vt:lpstr>
      <vt:lpstr>Q13. Check how coronavirus spread out with respect to recovered cases</vt:lpstr>
      <vt:lpstr>Q14. Find the Country having the highest number of confirmed cases Q15. Find the Country having the lowest number of death cases</vt:lpstr>
      <vt:lpstr>Q16. Find the top 5 countries having the highest number of recovered cases</vt:lpstr>
      <vt:lpstr>Key Findings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 Project</dc:title>
  <dc:creator>Devi Munugonda</dc:creator>
  <cp:lastModifiedBy>Devi Munugonda</cp:lastModifiedBy>
  <cp:revision>15</cp:revision>
  <dcterms:created xsi:type="dcterms:W3CDTF">2024-05-02T14:45:24Z</dcterms:created>
  <dcterms:modified xsi:type="dcterms:W3CDTF">2024-05-03T06:39:36Z</dcterms:modified>
</cp:coreProperties>
</file>